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Montserrat" panose="00000500000000000000" pitchFamily="2" charset="-52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6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297E"/>
            </a:gs>
            <a:gs pos="72000">
              <a:srgbClr val="080C39"/>
            </a:gs>
            <a:gs pos="100000">
              <a:srgbClr val="080C39"/>
            </a:gs>
          </a:gsLst>
          <a:lin ang="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1949427" y="1110528"/>
            <a:ext cx="8283428" cy="5753142"/>
          </a:xfrm>
          <a:custGeom>
            <a:avLst/>
            <a:gdLst/>
            <a:ahLst/>
            <a:cxnLst/>
            <a:rect l="l" t="t" r="r" b="b"/>
            <a:pathLst>
              <a:path w="8283428" h="5753142" extrusionOk="0">
                <a:moveTo>
                  <a:pt x="0" y="0"/>
                </a:moveTo>
                <a:lnTo>
                  <a:pt x="8283429" y="0"/>
                </a:lnTo>
                <a:lnTo>
                  <a:pt x="8283429" y="5753143"/>
                </a:lnTo>
                <a:lnTo>
                  <a:pt x="0" y="575314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034536" y="-54000"/>
            <a:ext cx="6171428" cy="6912000"/>
          </a:xfrm>
          <a:custGeom>
            <a:avLst/>
            <a:gdLst/>
            <a:ahLst/>
            <a:cxnLst/>
            <a:rect l="l" t="t" r="r" b="b"/>
            <a:pathLst>
              <a:path w="6171428" h="6912000" extrusionOk="0">
                <a:moveTo>
                  <a:pt x="0" y="0"/>
                </a:moveTo>
                <a:lnTo>
                  <a:pt x="6171429" y="0"/>
                </a:lnTo>
                <a:lnTo>
                  <a:pt x="6171429" y="6912000"/>
                </a:lnTo>
                <a:lnTo>
                  <a:pt x="0" y="6912000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86" name="Google Shape;86;p13"/>
          <p:cNvGrpSpPr/>
          <p:nvPr/>
        </p:nvGrpSpPr>
        <p:grpSpPr>
          <a:xfrm>
            <a:off x="541907" y="690348"/>
            <a:ext cx="11518868" cy="5423305"/>
            <a:chOff x="672695" y="806116"/>
            <a:chExt cx="11518868" cy="5423305"/>
          </a:xfrm>
        </p:grpSpPr>
        <p:pic>
          <p:nvPicPr>
            <p:cNvPr id="87" name="Google Shape;87;p13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 flipH="1">
              <a:off x="672695" y="806116"/>
              <a:ext cx="5423305" cy="5423305"/>
            </a:xfrm>
            <a:prstGeom prst="ellipse">
              <a:avLst/>
            </a:prstGeom>
            <a:noFill/>
            <a:ln>
              <a:noFill/>
            </a:ln>
            <a:effectLst>
              <a:outerShdw blurRad="215900" sx="102000" sy="102000" algn="ctr" rotWithShape="0">
                <a:srgbClr val="000000">
                  <a:alpha val="20784"/>
                </a:srgbClr>
              </a:outerShdw>
            </a:effectLst>
          </p:spPr>
        </p:pic>
        <p:grpSp>
          <p:nvGrpSpPr>
            <p:cNvPr id="88" name="Google Shape;88;p13"/>
            <p:cNvGrpSpPr/>
            <p:nvPr/>
          </p:nvGrpSpPr>
          <p:grpSpPr>
            <a:xfrm>
              <a:off x="6020263" y="2913568"/>
              <a:ext cx="6171300" cy="1728875"/>
              <a:chOff x="6020263" y="2600119"/>
              <a:chExt cx="6171300" cy="1728875"/>
            </a:xfrm>
          </p:grpSpPr>
          <p:sp>
            <p:nvSpPr>
              <p:cNvPr id="89" name="Google Shape;89;p13"/>
              <p:cNvSpPr txBox="1"/>
              <p:nvPr/>
            </p:nvSpPr>
            <p:spPr>
              <a:xfrm>
                <a:off x="6020263" y="2600119"/>
                <a:ext cx="6171300" cy="11518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300" b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Защита в уеб пространството и киберсигурност в условията н</a:t>
                </a:r>
                <a:r>
                  <a:rPr lang="bg-BG" altLang="en-US" sz="2300" b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а</a:t>
                </a:r>
                <a:r>
                  <a:rPr lang="en-US" sz="2300" b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 глобалната икономика</a:t>
                </a:r>
                <a:endParaRPr sz="23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6639539" y="3840894"/>
                <a:ext cx="3252000" cy="4881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12700" cap="flat" cmpd="sng">
                <a:solidFill>
                  <a:srgbClr val="050829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Изготвил</a:t>
                </a:r>
                <a:r>
                  <a:rPr lang="bg-BG" altLang="en-US" sz="1800" b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а</a:t>
                </a:r>
                <a:r>
                  <a:rPr lang="en-US" sz="1800" b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: Гергана Синдонас</a:t>
                </a:r>
                <a:r>
                  <a:rPr lang="en-US" sz="1600" b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 </a:t>
                </a:r>
                <a:endParaRPr lang="en-US" sz="1600" b="1" i="0" u="none" strike="noStrike" cap="none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авоъгълник: със заоблени ъгли 9">
            <a:extLst>
              <a:ext uri="{FF2B5EF4-FFF2-40B4-BE49-F238E27FC236}">
                <a16:creationId xmlns:a16="http://schemas.microsoft.com/office/drawing/2014/main" id="{2E1B1992-D066-01C0-5FA9-08A1D6082630}"/>
              </a:ext>
            </a:extLst>
          </p:cNvPr>
          <p:cNvSpPr/>
          <p:nvPr/>
        </p:nvSpPr>
        <p:spPr>
          <a:xfrm>
            <a:off x="-286043" y="4417438"/>
            <a:ext cx="12876628" cy="2440562"/>
          </a:xfrm>
          <a:prstGeom prst="roundRec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00" name="Google Shape;200;p22"/>
          <p:cNvSpPr txBox="1"/>
          <p:nvPr/>
        </p:nvSpPr>
        <p:spPr>
          <a:xfrm>
            <a:off x="0" y="2259489"/>
            <a:ext cx="1219200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"/>
              <a:buNone/>
            </a:pPr>
            <a:r>
              <a:rPr lang="en-US" sz="3500" b="1" dirty="0" err="1">
                <a:solidFill>
                  <a:schemeClr val="lt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Благодаря</a:t>
            </a:r>
            <a:r>
              <a:rPr lang="en-US" sz="3500" b="1" dirty="0">
                <a:solidFill>
                  <a:schemeClr val="lt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 </a:t>
            </a:r>
            <a:r>
              <a:rPr lang="en-US" sz="3500" b="1" dirty="0" err="1">
                <a:solidFill>
                  <a:schemeClr val="lt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за</a:t>
            </a:r>
            <a:r>
              <a:rPr lang="en-US" sz="3500" b="1" dirty="0">
                <a:solidFill>
                  <a:schemeClr val="lt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 </a:t>
            </a:r>
            <a:r>
              <a:rPr lang="en-US" sz="3500" b="1" dirty="0" err="1">
                <a:solidFill>
                  <a:schemeClr val="lt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вниманието</a:t>
            </a:r>
            <a:r>
              <a:rPr lang="en-US" sz="3500" b="1" dirty="0">
                <a:solidFill>
                  <a:schemeClr val="lt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!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lang="en-US" sz="3500" b="1" dirty="0">
              <a:solidFill>
                <a:schemeClr val="lt1"/>
              </a:solidFill>
              <a:latin typeface="Calibri" panose="020F0502020204030204" pitchFamily="34" charset="0"/>
              <a:ea typeface="Montserrat"/>
              <a:cs typeface="Calibri" panose="020F0502020204030204" pitchFamily="34" charset="0"/>
              <a:sym typeface="Montserrat"/>
            </a:endParaRPr>
          </a:p>
        </p:txBody>
      </p:sp>
      <p:cxnSp>
        <p:nvCxnSpPr>
          <p:cNvPr id="3" name="Право съединение 2">
            <a:extLst>
              <a:ext uri="{FF2B5EF4-FFF2-40B4-BE49-F238E27FC236}">
                <a16:creationId xmlns:a16="http://schemas.microsoft.com/office/drawing/2014/main" id="{21F29C75-8B20-CD3F-6D6E-B09DB6D24AC7}"/>
              </a:ext>
            </a:extLst>
          </p:cNvPr>
          <p:cNvCxnSpPr>
            <a:cxnSpLocks/>
          </p:cNvCxnSpPr>
          <p:nvPr/>
        </p:nvCxnSpPr>
        <p:spPr>
          <a:xfrm>
            <a:off x="4248447" y="3123030"/>
            <a:ext cx="33199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200;p22">
            <a:extLst>
              <a:ext uri="{FF2B5EF4-FFF2-40B4-BE49-F238E27FC236}">
                <a16:creationId xmlns:a16="http://schemas.microsoft.com/office/drawing/2014/main" id="{831D5528-B1FA-9FA4-66E6-61880FCE7C35}"/>
              </a:ext>
            </a:extLst>
          </p:cNvPr>
          <p:cNvSpPr txBox="1"/>
          <p:nvPr/>
        </p:nvSpPr>
        <p:spPr>
          <a:xfrm>
            <a:off x="0" y="3401816"/>
            <a:ext cx="121920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"/>
              <a:buNone/>
            </a:pPr>
            <a:r>
              <a:rPr lang="bg-BG" sz="2800" b="1" dirty="0">
                <a:solidFill>
                  <a:schemeClr val="lt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Източници:</a:t>
            </a:r>
            <a:endParaRPr lang="bg-BG" sz="3200" b="1" dirty="0">
              <a:solidFill>
                <a:schemeClr val="lt1"/>
              </a:solidFill>
              <a:latin typeface="Calibri" panose="020F0502020204030204" pitchFamily="34" charset="0"/>
              <a:ea typeface="Montserrat"/>
              <a:cs typeface="Calibri" panose="020F0502020204030204" pitchFamily="34" charset="0"/>
              <a:sym typeface="Montserrat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AutoNum type="arabicPeriod"/>
            </a:pPr>
            <a:r>
              <a:rPr lang="bg-BG" sz="1600" dirty="0">
                <a:solidFill>
                  <a:schemeClr val="lt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Дипломен проект</a:t>
            </a:r>
          </a:p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AutoNum type="arabicPeriod"/>
            </a:pPr>
            <a:r>
              <a:rPr lang="bg-BG" sz="1600" dirty="0">
                <a:solidFill>
                  <a:schemeClr val="lt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Снимков материал от </a:t>
            </a:r>
            <a:r>
              <a:rPr lang="en-US" sz="1600" dirty="0">
                <a:solidFill>
                  <a:schemeClr val="lt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Pinterest</a:t>
            </a:r>
          </a:p>
        </p:txBody>
      </p:sp>
      <p:pic>
        <p:nvPicPr>
          <p:cNvPr id="1026" name="Picture 2" descr="offshore development - KAZ | IT Consultancy Services in Pakistan">
            <a:extLst>
              <a:ext uri="{FF2B5EF4-FFF2-40B4-BE49-F238E27FC236}">
                <a16:creationId xmlns:a16="http://schemas.microsoft.com/office/drawing/2014/main" id="{BFE8EFB4-134E-4A2A-9D40-2B1035B1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502" y="4804339"/>
            <a:ext cx="1027029" cy="95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C138D777-5290-C696-347E-55DBC0B72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652" y="4121832"/>
            <a:ext cx="443234" cy="249319"/>
          </a:xfrm>
          <a:prstGeom prst="rect">
            <a:avLst/>
          </a:prstGeom>
        </p:spPr>
      </p:pic>
      <p:pic>
        <p:nvPicPr>
          <p:cNvPr id="1036" name="Picture 12" descr="Cybersecurity PNG Images Transparent Background | PNG Play">
            <a:extLst>
              <a:ext uri="{FF2B5EF4-FFF2-40B4-BE49-F238E27FC236}">
                <a16:creationId xmlns:a16="http://schemas.microsoft.com/office/drawing/2014/main" id="{29B9CB57-2A22-0C03-308B-A6B767CB3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00" y="4756992"/>
            <a:ext cx="1026000" cy="93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ebsite - Free security icons">
            <a:extLst>
              <a:ext uri="{FF2B5EF4-FFF2-40B4-BE49-F238E27FC236}">
                <a16:creationId xmlns:a16="http://schemas.microsoft.com/office/drawing/2014/main" id="{F9C719BB-7934-9D96-4C1B-D992C6F2A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69" y="4804443"/>
            <a:ext cx="957600" cy="9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0" y="399750"/>
            <a:ext cx="1219200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lang="en-US" sz="3500" b="1" u="sng" dirty="0" err="1">
                <a:solidFill>
                  <a:schemeClr val="lt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rPr>
              <a:t>Съдържание</a:t>
            </a:r>
            <a:endParaRPr sz="35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6" name="Google Shape;96;p14"/>
          <p:cNvGrpSpPr/>
          <p:nvPr/>
        </p:nvGrpSpPr>
        <p:grpSpPr>
          <a:xfrm>
            <a:off x="142188" y="1268495"/>
            <a:ext cx="11907041" cy="5316300"/>
            <a:chOff x="777845" y="1560612"/>
            <a:chExt cx="10786800" cy="5316300"/>
          </a:xfrm>
        </p:grpSpPr>
        <p:sp>
          <p:nvSpPr>
            <p:cNvPr id="97" name="Google Shape;97;p14"/>
            <p:cNvSpPr/>
            <p:nvPr/>
          </p:nvSpPr>
          <p:spPr>
            <a:xfrm>
              <a:off x="777845" y="1560612"/>
              <a:ext cx="10786800" cy="531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ПЪРВИ РАЗДЕЛ 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- 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УВОД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	</a:t>
              </a:r>
              <a:endParaRPr b="1" dirty="0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ВТОРИ РАЗДЕЛ 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- 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ОСНОВНА ЧАСТ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	</a:t>
              </a:r>
              <a:endParaRPr b="1" dirty="0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1.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Какво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е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киберсигурност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?	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	</a:t>
              </a:r>
              <a:endParaRPr dirty="0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2.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Кои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са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ефективните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начини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за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защита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в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интернет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пространството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?	</a:t>
              </a:r>
              <a:endParaRPr dirty="0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3.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Прокси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сървър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за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защита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на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компютър</a:t>
              </a:r>
              <a:r>
                <a:rPr lang="bg-BG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-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характеристика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,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предимства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и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недостатъци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	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	</a:t>
              </a:r>
              <a:endParaRPr dirty="0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4.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Киберсигурността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и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изучаваните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програмни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езици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	</a:t>
              </a:r>
              <a:endParaRPr b="1" dirty="0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5. GDRP(General Data Protection Regulation)-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същност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и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предназначение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на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b="1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проекта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	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	</a:t>
              </a:r>
              <a:endParaRPr dirty="0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ТРЕТИ РАЗДЕЛ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- 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ЗАКЛЮЧЕНИЕ</a:t>
              </a:r>
              <a:r>
                <a:rPr lang="en-US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	</a:t>
              </a:r>
              <a:endParaRPr b="1" dirty="0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sz="1100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	</a:t>
              </a:r>
              <a:endParaRPr sz="1100" b="1" dirty="0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sz="1100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</a:t>
              </a:r>
              <a:endParaRPr sz="1100" b="1" dirty="0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"/>
                <a:buNone/>
              </a:pPr>
              <a:endParaRPr sz="1800" dirty="0">
                <a:solidFill>
                  <a:schemeClr val="lt1"/>
                </a:solidFill>
                <a:latin typeface="Calibri" panose="020F0502020204030204" charset="0"/>
                <a:ea typeface="Montserrat"/>
                <a:cs typeface="Calibri" panose="020F0502020204030204" charset="0"/>
                <a:sym typeface="Montserrat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524000" y="6027356"/>
              <a:ext cx="5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 panose="020F0502020204030204"/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Calibri" panose="020F0502020204030204" charset="0"/>
                <a:ea typeface="Montserrat"/>
                <a:cs typeface="Calibri" panose="020F0502020204030204" charset="0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5"/>
          <p:cNvGrpSpPr/>
          <p:nvPr/>
        </p:nvGrpSpPr>
        <p:grpSpPr>
          <a:xfrm>
            <a:off x="-384" y="179799"/>
            <a:ext cx="12550662" cy="6480912"/>
            <a:chOff x="797168" y="625353"/>
            <a:chExt cx="10768479" cy="5607295"/>
          </a:xfrm>
        </p:grpSpPr>
        <p:pic>
          <p:nvPicPr>
            <p:cNvPr id="104" name="Google Shape;104;p15" descr="Free photo ai cybersecurity, virus protection in machine learning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5958352" y="625353"/>
              <a:ext cx="5607295" cy="5607295"/>
            </a:xfrm>
            <a:prstGeom prst="ellipse">
              <a:avLst/>
            </a:prstGeom>
            <a:noFill/>
            <a:ln>
              <a:noFill/>
            </a:ln>
            <a:effectLst>
              <a:outerShdw blurRad="127000" sx="102000" sy="102000" algn="ctr" rotWithShape="0">
                <a:srgbClr val="000000">
                  <a:alpha val="24705"/>
                </a:srgbClr>
              </a:outerShdw>
            </a:effectLst>
          </p:spPr>
        </p:pic>
        <p:grpSp>
          <p:nvGrpSpPr>
            <p:cNvPr id="105" name="Google Shape;105;p15"/>
            <p:cNvGrpSpPr/>
            <p:nvPr/>
          </p:nvGrpSpPr>
          <p:grpSpPr>
            <a:xfrm>
              <a:off x="797168" y="1752025"/>
              <a:ext cx="5081700" cy="2323630"/>
              <a:chOff x="797168" y="1638268"/>
              <a:chExt cx="5081700" cy="2323630"/>
            </a:xfrm>
          </p:grpSpPr>
          <p:sp>
            <p:nvSpPr>
              <p:cNvPr id="106" name="Google Shape;106;p15"/>
              <p:cNvSpPr txBox="1"/>
              <p:nvPr/>
            </p:nvSpPr>
            <p:spPr>
              <a:xfrm>
                <a:off x="797168" y="1638268"/>
                <a:ext cx="5081700" cy="543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500" b="1" dirty="0">
                    <a:solidFill>
                      <a:srgbClr val="ECECF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ПЪРВИ РАЗДЕЛ - УВОД</a:t>
                </a:r>
              </a:p>
            </p:txBody>
          </p:sp>
          <p:sp>
            <p:nvSpPr>
              <p:cNvPr id="107" name="Google Shape;107;p15"/>
              <p:cNvSpPr txBox="1"/>
              <p:nvPr/>
            </p:nvSpPr>
            <p:spPr>
              <a:xfrm>
                <a:off x="832278" y="2453694"/>
                <a:ext cx="5011500" cy="15082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lvl="0" indent="0" algn="just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В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днешния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21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век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киберсигурността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е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от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съществено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значение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.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На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лично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ниво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,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предпазва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чувствителна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информация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,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предоставяйки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защита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bg-BG" alt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в онлайн пространството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.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Освен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индивидуалните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аспекти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,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киберсигурността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играе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ключова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роля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в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обществената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безопасност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,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икономическата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стабилност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и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националната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сигурност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.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Тя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е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от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съществено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значение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в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предпазването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от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киберзаплахи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,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които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могат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да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компрометират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чувствителна</a:t>
                </a:r>
                <a:r>
                  <a:rPr lang="en-US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информация</a:t>
                </a:r>
                <a:r>
                  <a:rPr lang="bg-BG" dirty="0">
                    <a:solidFill>
                      <a:schemeClr val="lt1"/>
                    </a:solidFill>
                    <a:latin typeface="Calibri" panose="020F0502020204030204" charset="0"/>
                    <a:ea typeface="Times New Roman" panose="02020603050405020304"/>
                    <a:cs typeface="Calibri" panose="020F0502020204030204" charset="0"/>
                    <a:sym typeface="Times New Roman" panose="02020603050405020304"/>
                  </a:rPr>
                  <a:t>.</a:t>
                </a:r>
                <a:endParaRPr lang="bg-BG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/>
        </p:nvSpPr>
        <p:spPr>
          <a:xfrm>
            <a:off x="0" y="845796"/>
            <a:ext cx="1219200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sz="3500" b="1" dirty="0">
                <a:solidFill>
                  <a:srgbClr val="ECECF1"/>
                </a:solidFill>
                <a:latin typeface="Calibri" panose="020F0502020204030204" charset="0"/>
                <a:ea typeface="Montserrat"/>
                <a:cs typeface="Calibri" panose="020F0502020204030204" charset="0"/>
                <a:sym typeface="Montserrat"/>
              </a:rPr>
              <a:t>ВТОРИ РАЗДЕЛ - ОСНОВНА ЧАСТ</a:t>
            </a:r>
            <a:endParaRPr sz="3500" b="1" dirty="0">
              <a:solidFill>
                <a:schemeClr val="lt1"/>
              </a:solidFill>
              <a:latin typeface="Calibri" panose="020F0502020204030204" charset="0"/>
              <a:ea typeface="Montserrat"/>
              <a:cs typeface="Calibri" panose="020F0502020204030204" charset="0"/>
              <a:sym typeface="Montserrat"/>
            </a:endParaRPr>
          </a:p>
        </p:txBody>
      </p:sp>
      <p:pic>
        <p:nvPicPr>
          <p:cNvPr id="113" name="Google Shape;113;p16" descr="Learn what you need to become a privacy and data protection expert for $20  | ZDNET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3350" y="1782075"/>
            <a:ext cx="5060124" cy="426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6"/>
          <p:cNvGrpSpPr/>
          <p:nvPr/>
        </p:nvGrpSpPr>
        <p:grpSpPr>
          <a:xfrm>
            <a:off x="6273577" y="2283616"/>
            <a:ext cx="5170265" cy="2868359"/>
            <a:chOff x="6273604" y="2033167"/>
            <a:chExt cx="5170265" cy="1216334"/>
          </a:xfrm>
        </p:grpSpPr>
        <p:sp>
          <p:nvSpPr>
            <p:cNvPr id="115" name="Google Shape;115;p16"/>
            <p:cNvSpPr txBox="1"/>
            <p:nvPr/>
          </p:nvSpPr>
          <p:spPr>
            <a:xfrm>
              <a:off x="6273604" y="2274463"/>
              <a:ext cx="5169900" cy="975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just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Киберсигурността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е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съвкупност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от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практики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,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които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защитават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системи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,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мрежи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и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програми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от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цифрови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атаки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.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Чрез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ефективна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защита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се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предпазва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чувствителна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информация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и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се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предотвратява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изнудване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от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киберпрестъпници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. В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съвременния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свят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,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доминиран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от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данни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,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киберсигурността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става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от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основно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значение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поради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нарастващия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обем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на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предоставена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информация</a:t>
              </a:r>
              <a:r>
                <a:rPr lang="en-US" dirty="0">
                  <a:solidFill>
                    <a:schemeClr val="lt1"/>
                  </a:solidFill>
                  <a:latin typeface="Calibri" panose="020F0502020204030204" charset="0"/>
                  <a:ea typeface="Times New Roman" panose="02020603050405020304"/>
                  <a:cs typeface="Calibri" panose="020F0502020204030204" charset="0"/>
                  <a:sym typeface="Times New Roman" panose="02020603050405020304"/>
                </a:rPr>
                <a:t>.</a:t>
              </a:r>
              <a:endParaRPr dirty="0">
                <a:solidFill>
                  <a:schemeClr val="lt1"/>
                </a:solidFill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endParaRPr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6273969" y="2033167"/>
              <a:ext cx="5169900" cy="319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SzPts val="1100"/>
                <a:buNone/>
              </a:pPr>
              <a:r>
                <a:rPr lang="en-US" sz="2000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1. </a:t>
              </a:r>
              <a:r>
                <a:rPr lang="en-US" sz="2000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Какво</a:t>
              </a:r>
              <a:r>
                <a:rPr lang="en-US" sz="2000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е </a:t>
              </a:r>
              <a:r>
                <a:rPr lang="en-US" sz="2000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киберсигурност</a:t>
              </a:r>
              <a:r>
                <a:rPr lang="en-US" sz="2000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?	</a:t>
              </a:r>
              <a:endParaRPr sz="2000" dirty="0">
                <a:solidFill>
                  <a:schemeClr val="lt1"/>
                </a:solidFill>
                <a:latin typeface="Calibri" panose="020F0502020204030204" charset="0"/>
                <a:ea typeface="Montserrat"/>
                <a:cs typeface="Calibri" panose="020F0502020204030204" charset="0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7"/>
          <p:cNvGrpSpPr/>
          <p:nvPr/>
        </p:nvGrpSpPr>
        <p:grpSpPr>
          <a:xfrm>
            <a:off x="535305" y="772795"/>
            <a:ext cx="11464290" cy="5311775"/>
            <a:chOff x="23148" y="764800"/>
            <a:chExt cx="10218034" cy="5311775"/>
          </a:xfrm>
        </p:grpSpPr>
        <p:pic>
          <p:nvPicPr>
            <p:cNvPr id="122" name="Google Shape;122;p17" descr="Vector futuristic lock shield protection vector"/>
            <p:cNvPicPr preferRelativeResize="0"/>
            <p:nvPr/>
          </p:nvPicPr>
          <p:blipFill rotWithShape="1">
            <a:blip r:embed="rId3"/>
            <a:srcRect l="8209" t="7507" r="4307" b="9597"/>
            <a:stretch>
              <a:fillRect/>
            </a:stretch>
          </p:blipFill>
          <p:spPr>
            <a:xfrm>
              <a:off x="6718015" y="764800"/>
              <a:ext cx="3523167" cy="5311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17"/>
            <p:cNvSpPr txBox="1"/>
            <p:nvPr/>
          </p:nvSpPr>
          <p:spPr>
            <a:xfrm>
              <a:off x="23148" y="764800"/>
              <a:ext cx="6419022" cy="1107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sz="2000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2. </a:t>
              </a:r>
              <a:r>
                <a:rPr lang="en-US" sz="2000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Кои</a:t>
              </a:r>
              <a:r>
                <a:rPr lang="en-US" sz="2000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са </a:t>
              </a:r>
              <a:r>
                <a:rPr lang="en-US" sz="2000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ефективните</a:t>
              </a:r>
              <a:r>
                <a:rPr lang="en-US" sz="2000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</a:t>
              </a:r>
              <a:r>
                <a:rPr lang="en-US" sz="2000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начини</a:t>
              </a:r>
              <a:r>
                <a:rPr lang="en-US" sz="2000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</a:t>
              </a:r>
              <a:r>
                <a:rPr lang="en-US" sz="2000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за</a:t>
              </a:r>
              <a:r>
                <a:rPr lang="en-US" sz="2000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</a:t>
              </a:r>
              <a:r>
                <a:rPr lang="en-US" sz="2000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защита</a:t>
              </a:r>
              <a:r>
                <a:rPr lang="en-US" sz="2000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в </a:t>
              </a:r>
              <a:r>
                <a:rPr lang="en-US" sz="2000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интернет</a:t>
              </a:r>
              <a:r>
                <a:rPr lang="en-US" sz="2000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 </a:t>
              </a:r>
              <a:r>
                <a:rPr lang="en-US" sz="2000" b="1" dirty="0" err="1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пространството</a:t>
              </a:r>
              <a:r>
                <a:rPr lang="en-US" sz="2000" b="1" dirty="0">
                  <a:solidFill>
                    <a:schemeClr val="lt1"/>
                  </a:solidFill>
                  <a:latin typeface="Calibri" panose="020F0502020204030204" charset="0"/>
                  <a:cs typeface="Calibri" panose="020F0502020204030204" charset="0"/>
                </a:rPr>
                <a:t>?</a:t>
              </a:r>
              <a:endParaRPr lang="en-US" sz="2000" b="1" dirty="0">
                <a:solidFill>
                  <a:schemeClr val="lt1"/>
                </a:solidFill>
                <a:latin typeface="Calibri" panose="020F0502020204030204" charset="0"/>
                <a:ea typeface="Montserrat"/>
                <a:cs typeface="Calibri" panose="020F0502020204030204" charset="0"/>
                <a:sym typeface="Montserrat"/>
              </a:endParaRPr>
            </a:p>
          </p:txBody>
        </p:sp>
        <p:grpSp>
          <p:nvGrpSpPr>
            <p:cNvPr id="127" name="Google Shape;127;p17"/>
            <p:cNvGrpSpPr/>
            <p:nvPr/>
          </p:nvGrpSpPr>
          <p:grpSpPr>
            <a:xfrm>
              <a:off x="1771044" y="1794218"/>
              <a:ext cx="2867773" cy="855980"/>
              <a:chOff x="1771044" y="1761980"/>
              <a:chExt cx="2867773" cy="855980"/>
            </a:xfrm>
          </p:grpSpPr>
          <p:grpSp>
            <p:nvGrpSpPr>
              <p:cNvPr id="128" name="Google Shape;128;p17"/>
              <p:cNvGrpSpPr/>
              <p:nvPr/>
            </p:nvGrpSpPr>
            <p:grpSpPr>
              <a:xfrm>
                <a:off x="1771044" y="1761980"/>
                <a:ext cx="2867773" cy="855980"/>
                <a:chOff x="1771044" y="1761980"/>
                <a:chExt cx="2867773" cy="855980"/>
              </a:xfrm>
            </p:grpSpPr>
            <p:sp>
              <p:nvSpPr>
                <p:cNvPr id="129" name="Google Shape;129;p17"/>
                <p:cNvSpPr/>
                <p:nvPr/>
              </p:nvSpPr>
              <p:spPr>
                <a:xfrm>
                  <a:off x="1771044" y="1761980"/>
                  <a:ext cx="2867773" cy="8559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F7F7F">
                    <a:alpha val="35686"/>
                  </a:srgbClr>
                </a:solidFill>
                <a:ln w="12700" cap="flat" cmpd="sng">
                  <a:solidFill>
                    <a:srgbClr val="05082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b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30" name="Google Shape;130;p17"/>
                <p:cNvSpPr/>
                <p:nvPr/>
              </p:nvSpPr>
              <p:spPr>
                <a:xfrm>
                  <a:off x="1924809" y="1833735"/>
                  <a:ext cx="665015" cy="715010"/>
                </a:xfrm>
                <a:prstGeom prst="ellipse">
                  <a:avLst/>
                </a:prstGeom>
                <a:gradFill>
                  <a:gsLst>
                    <a:gs pos="0">
                      <a:srgbClr val="41258C"/>
                    </a:gs>
                    <a:gs pos="75000">
                      <a:srgbClr val="320175"/>
                    </a:gs>
                    <a:gs pos="100000">
                      <a:srgbClr val="32017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bg-BG" altLang="en-US" sz="1800" b="1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2.1</a:t>
                  </a:r>
                </a:p>
              </p:txBody>
            </p:sp>
          </p:grpSp>
          <p:sp>
            <p:nvSpPr>
              <p:cNvPr id="131" name="Google Shape;131;p17"/>
              <p:cNvSpPr txBox="1"/>
              <p:nvPr/>
            </p:nvSpPr>
            <p:spPr>
              <a:xfrm>
                <a:off x="2669061" y="1942222"/>
                <a:ext cx="1929959" cy="523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i="0" dirty="0">
                    <a:solidFill>
                      <a:schemeClr val="lt1"/>
                    </a:solidFill>
                    <a:latin typeface="Calibri" panose="020F0502020204030204" charset="0"/>
                    <a:ea typeface="Arial" panose="020B0604020202020204"/>
                    <a:cs typeface="Calibri" panose="020F0502020204030204" charset="0"/>
                    <a:sym typeface="Arial" panose="020B0604020202020204"/>
                  </a:rPr>
                  <a:t> </a:t>
                </a:r>
                <a:r>
                  <a:rPr lang="en-US" i="0" dirty="0" err="1">
                    <a:solidFill>
                      <a:schemeClr val="lt1"/>
                    </a:solidFill>
                    <a:latin typeface="Calibri" panose="020F0502020204030204" charset="0"/>
                    <a:ea typeface="Arial" panose="020B0604020202020204"/>
                    <a:cs typeface="Calibri" panose="020F0502020204030204" charset="0"/>
                    <a:sym typeface="Arial" panose="020B0604020202020204"/>
                  </a:rPr>
                  <a:t>Опазване</a:t>
                </a:r>
                <a:r>
                  <a:rPr lang="en-US" i="0" dirty="0">
                    <a:solidFill>
                      <a:schemeClr val="lt1"/>
                    </a:solidFill>
                    <a:latin typeface="Calibri" panose="020F0502020204030204" charset="0"/>
                    <a:ea typeface="Arial" panose="020B0604020202020204"/>
                    <a:cs typeface="Calibri" panose="020F0502020204030204" charset="0"/>
                    <a:sym typeface="Arial" panose="020B0604020202020204"/>
                  </a:rPr>
                  <a:t> </a:t>
                </a:r>
                <a:r>
                  <a:rPr lang="en-US" i="0" dirty="0" err="1">
                    <a:solidFill>
                      <a:schemeClr val="lt1"/>
                    </a:solidFill>
                    <a:latin typeface="Calibri" panose="020F0502020204030204" charset="0"/>
                    <a:ea typeface="Arial" panose="020B0604020202020204"/>
                    <a:cs typeface="Calibri" panose="020F0502020204030204" charset="0"/>
                    <a:sym typeface="Arial" panose="020B0604020202020204"/>
                  </a:rPr>
                  <a:t>на</a:t>
                </a:r>
                <a:r>
                  <a:rPr lang="en-US" i="0" dirty="0">
                    <a:solidFill>
                      <a:schemeClr val="lt1"/>
                    </a:solidFill>
                    <a:latin typeface="Calibri" panose="020F0502020204030204" charset="0"/>
                    <a:ea typeface="Arial" panose="020B0604020202020204"/>
                    <a:cs typeface="Calibri" panose="020F0502020204030204" charset="0"/>
                    <a:sym typeface="Arial" panose="020B0604020202020204"/>
                  </a:rPr>
                  <a:t> </a:t>
                </a:r>
                <a:r>
                  <a:rPr lang="en-US" i="0" dirty="0" err="1">
                    <a:solidFill>
                      <a:schemeClr val="lt1"/>
                    </a:solidFill>
                    <a:latin typeface="Calibri" panose="020F0502020204030204" charset="0"/>
                    <a:ea typeface="Arial" panose="020B0604020202020204"/>
                    <a:cs typeface="Calibri" panose="020F0502020204030204" charset="0"/>
                    <a:sym typeface="Arial" panose="020B0604020202020204"/>
                  </a:rPr>
                  <a:t>личната</a:t>
                </a:r>
                <a:r>
                  <a:rPr lang="en-US" i="0" dirty="0">
                    <a:solidFill>
                      <a:schemeClr val="lt1"/>
                    </a:solidFill>
                    <a:latin typeface="Calibri" panose="020F0502020204030204" charset="0"/>
                    <a:ea typeface="Arial" panose="020B0604020202020204"/>
                    <a:cs typeface="Calibri" panose="020F0502020204030204" charset="0"/>
                    <a:sym typeface="Arial" panose="020B0604020202020204"/>
                  </a:rPr>
                  <a:t> </a:t>
                </a:r>
                <a:r>
                  <a:rPr lang="en-US" i="0" dirty="0" err="1">
                    <a:solidFill>
                      <a:schemeClr val="lt1"/>
                    </a:solidFill>
                    <a:latin typeface="Calibri" panose="020F0502020204030204" charset="0"/>
                    <a:ea typeface="Arial" panose="020B0604020202020204"/>
                    <a:cs typeface="Calibri" panose="020F0502020204030204" charset="0"/>
                    <a:sym typeface="Arial" panose="020B0604020202020204"/>
                  </a:rPr>
                  <a:t>информация</a:t>
                </a:r>
                <a:endParaRPr lang="en-US" i="0" dirty="0">
                  <a:solidFill>
                    <a:schemeClr val="lt1"/>
                  </a:solidFill>
                  <a:latin typeface="Calibri" panose="020F0502020204030204" charset="0"/>
                  <a:ea typeface="Arial" panose="020B0604020202020204"/>
                  <a:cs typeface="Calibri" panose="020F0502020204030204" charset="0"/>
                  <a:sym typeface="Arial" panose="020B0604020202020204"/>
                </a:endParaRPr>
              </a:p>
            </p:txBody>
          </p:sp>
        </p:grpSp>
      </p:grpSp>
      <p:sp>
        <p:nvSpPr>
          <p:cNvPr id="13" name="Google Shape;129;p17"/>
          <p:cNvSpPr/>
          <p:nvPr/>
        </p:nvSpPr>
        <p:spPr>
          <a:xfrm>
            <a:off x="391160" y="2815332"/>
            <a:ext cx="3217545" cy="855980"/>
          </a:xfrm>
          <a:prstGeom prst="roundRect">
            <a:avLst>
              <a:gd name="adj" fmla="val 50000"/>
            </a:avLst>
          </a:prstGeom>
          <a:solidFill>
            <a:srgbClr val="7F7F7F">
              <a:alpha val="35686"/>
            </a:srgbClr>
          </a:solidFill>
          <a:ln w="12700" cap="flat" cmpd="sng">
            <a:solidFill>
              <a:srgbClr val="0508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30;p17"/>
          <p:cNvSpPr/>
          <p:nvPr/>
        </p:nvSpPr>
        <p:spPr>
          <a:xfrm>
            <a:off x="521237" y="2884547"/>
            <a:ext cx="746124" cy="715010"/>
          </a:xfrm>
          <a:prstGeom prst="ellipse">
            <a:avLst/>
          </a:prstGeom>
          <a:gradFill>
            <a:gsLst>
              <a:gs pos="0">
                <a:srgbClr val="41258C"/>
              </a:gs>
              <a:gs pos="75000">
                <a:srgbClr val="320175"/>
              </a:gs>
              <a:gs pos="100000">
                <a:srgbClr val="32017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altLang="en-US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2.2</a:t>
            </a:r>
          </a:p>
        </p:txBody>
      </p:sp>
      <p:sp>
        <p:nvSpPr>
          <p:cNvPr id="3" name="Google Shape;131;p17"/>
          <p:cNvSpPr txBox="1"/>
          <p:nvPr/>
        </p:nvSpPr>
        <p:spPr>
          <a:xfrm>
            <a:off x="1397438" y="2874010"/>
            <a:ext cx="2228412" cy="73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 err="1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Присъединяване</a:t>
            </a:r>
            <a:r>
              <a:rPr lang="en-US" i="0" dirty="0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 </a:t>
            </a:r>
            <a:r>
              <a:rPr lang="en-US" i="0" dirty="0" err="1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към</a:t>
            </a:r>
            <a:r>
              <a:rPr lang="en-US" i="0" dirty="0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 </a:t>
            </a:r>
            <a:r>
              <a:rPr lang="en-US" i="0" dirty="0" err="1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първокласен</a:t>
            </a:r>
            <a:r>
              <a:rPr lang="en-US" i="0" dirty="0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 </a:t>
            </a:r>
            <a:r>
              <a:rPr lang="en-US" i="0" dirty="0" err="1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доставчик</a:t>
            </a:r>
            <a:r>
              <a:rPr lang="en-US" i="0" dirty="0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 </a:t>
            </a:r>
            <a:r>
              <a:rPr lang="en-US" i="0" dirty="0" err="1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на</a:t>
            </a:r>
            <a:endParaRPr lang="en-US" i="0" dirty="0">
              <a:solidFill>
                <a:schemeClr val="lt1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VPN </a:t>
            </a:r>
            <a:r>
              <a:rPr lang="en-US" i="0" dirty="0" err="1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услуги</a:t>
            </a:r>
            <a:endParaRPr lang="en-US" i="0" dirty="0">
              <a:solidFill>
                <a:schemeClr val="lt1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  <a:sym typeface="Arial" panose="020B0604020202020204"/>
            </a:endParaRPr>
          </a:p>
        </p:txBody>
      </p:sp>
      <p:sp>
        <p:nvSpPr>
          <p:cNvPr id="4" name="Google Shape;129;p17"/>
          <p:cNvSpPr/>
          <p:nvPr/>
        </p:nvSpPr>
        <p:spPr>
          <a:xfrm>
            <a:off x="3288030" y="3734177"/>
            <a:ext cx="3217545" cy="855980"/>
          </a:xfrm>
          <a:prstGeom prst="roundRect">
            <a:avLst>
              <a:gd name="adj" fmla="val 50000"/>
            </a:avLst>
          </a:prstGeom>
          <a:solidFill>
            <a:srgbClr val="7F7F7F">
              <a:alpha val="35686"/>
            </a:srgbClr>
          </a:solidFill>
          <a:ln w="12700" cap="flat" cmpd="sng">
            <a:solidFill>
              <a:srgbClr val="0508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30;p17"/>
          <p:cNvSpPr/>
          <p:nvPr/>
        </p:nvSpPr>
        <p:spPr>
          <a:xfrm>
            <a:off x="3503930" y="3803392"/>
            <a:ext cx="746124" cy="715010"/>
          </a:xfrm>
          <a:prstGeom prst="ellipse">
            <a:avLst/>
          </a:prstGeom>
          <a:gradFill>
            <a:gsLst>
              <a:gs pos="0">
                <a:srgbClr val="41258C"/>
              </a:gs>
              <a:gs pos="75000">
                <a:srgbClr val="320175"/>
              </a:gs>
              <a:gs pos="100000">
                <a:srgbClr val="32017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altLang="en-US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2.3</a:t>
            </a:r>
          </a:p>
        </p:txBody>
      </p:sp>
      <p:sp>
        <p:nvSpPr>
          <p:cNvPr id="6" name="Google Shape;129;p17"/>
          <p:cNvSpPr/>
          <p:nvPr/>
        </p:nvSpPr>
        <p:spPr>
          <a:xfrm>
            <a:off x="358140" y="4791452"/>
            <a:ext cx="3217545" cy="855980"/>
          </a:xfrm>
          <a:prstGeom prst="roundRect">
            <a:avLst>
              <a:gd name="adj" fmla="val 50000"/>
            </a:avLst>
          </a:prstGeom>
          <a:solidFill>
            <a:srgbClr val="7F7F7F">
              <a:alpha val="35686"/>
            </a:srgbClr>
          </a:solidFill>
          <a:ln w="12700" cap="flat" cmpd="sng">
            <a:solidFill>
              <a:srgbClr val="0508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29;p17"/>
          <p:cNvSpPr/>
          <p:nvPr/>
        </p:nvSpPr>
        <p:spPr>
          <a:xfrm>
            <a:off x="3359785" y="5749032"/>
            <a:ext cx="3217545" cy="855980"/>
          </a:xfrm>
          <a:prstGeom prst="roundRect">
            <a:avLst>
              <a:gd name="adj" fmla="val 50000"/>
            </a:avLst>
          </a:prstGeom>
          <a:solidFill>
            <a:srgbClr val="7F7F7F">
              <a:alpha val="35686"/>
            </a:srgbClr>
          </a:solidFill>
          <a:ln w="12700" cap="flat" cmpd="sng">
            <a:solidFill>
              <a:srgbClr val="0508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30;p17"/>
          <p:cNvSpPr/>
          <p:nvPr/>
        </p:nvSpPr>
        <p:spPr>
          <a:xfrm>
            <a:off x="502285" y="4860667"/>
            <a:ext cx="779144" cy="715010"/>
          </a:xfrm>
          <a:prstGeom prst="ellipse">
            <a:avLst/>
          </a:prstGeom>
          <a:gradFill>
            <a:gsLst>
              <a:gs pos="0">
                <a:srgbClr val="41258C"/>
              </a:gs>
              <a:gs pos="75000">
                <a:srgbClr val="320175"/>
              </a:gs>
              <a:gs pos="100000">
                <a:srgbClr val="32017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altLang="en-US" sz="1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2.4</a:t>
            </a:r>
          </a:p>
        </p:txBody>
      </p:sp>
      <p:sp>
        <p:nvSpPr>
          <p:cNvPr id="9" name="Google Shape;130;p17"/>
          <p:cNvSpPr/>
          <p:nvPr/>
        </p:nvSpPr>
        <p:spPr>
          <a:xfrm>
            <a:off x="3503930" y="5836223"/>
            <a:ext cx="746124" cy="715010"/>
          </a:xfrm>
          <a:prstGeom prst="ellipse">
            <a:avLst/>
          </a:prstGeom>
          <a:gradFill>
            <a:gsLst>
              <a:gs pos="0">
                <a:srgbClr val="41258C"/>
              </a:gs>
              <a:gs pos="75000">
                <a:srgbClr val="320175"/>
              </a:gs>
              <a:gs pos="100000">
                <a:srgbClr val="32017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altLang="en-US" sz="1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2.5</a:t>
            </a:r>
          </a:p>
        </p:txBody>
      </p:sp>
      <p:sp>
        <p:nvSpPr>
          <p:cNvPr id="10" name="Google Shape;131;p17"/>
          <p:cNvSpPr txBox="1"/>
          <p:nvPr/>
        </p:nvSpPr>
        <p:spPr>
          <a:xfrm>
            <a:off x="4264659" y="4008179"/>
            <a:ext cx="2226310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 </a:t>
            </a:r>
            <a:r>
              <a:rPr lang="en-US" i="0" dirty="0" err="1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Бдителност</a:t>
            </a:r>
            <a:endParaRPr lang="en-US" i="0" dirty="0">
              <a:solidFill>
                <a:schemeClr val="lt1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  <a:sym typeface="Arial" panose="020B0604020202020204"/>
            </a:endParaRPr>
          </a:p>
        </p:txBody>
      </p:sp>
      <p:sp>
        <p:nvSpPr>
          <p:cNvPr id="11" name="Google Shape;131;p17"/>
          <p:cNvSpPr txBox="1"/>
          <p:nvPr/>
        </p:nvSpPr>
        <p:spPr>
          <a:xfrm>
            <a:off x="1397438" y="4986020"/>
            <a:ext cx="2228412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 err="1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Избор</a:t>
            </a:r>
            <a:r>
              <a:rPr lang="en-US" i="0" dirty="0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 </a:t>
            </a:r>
            <a:r>
              <a:rPr lang="en-US" i="0" dirty="0" err="1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на</a:t>
            </a:r>
            <a:r>
              <a:rPr lang="en-US" i="0" dirty="0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 </a:t>
            </a:r>
            <a:r>
              <a:rPr lang="en-US" i="0" dirty="0" err="1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подходяща</a:t>
            </a:r>
            <a:r>
              <a:rPr lang="en-US" i="0" dirty="0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 </a:t>
            </a:r>
            <a:r>
              <a:rPr lang="en-US" i="0" dirty="0" err="1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парола</a:t>
            </a:r>
            <a:endParaRPr lang="en-US" i="0" dirty="0">
              <a:solidFill>
                <a:schemeClr val="lt1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  <a:sym typeface="Arial" panose="020B0604020202020204"/>
            </a:endParaRPr>
          </a:p>
        </p:txBody>
      </p:sp>
      <p:sp>
        <p:nvSpPr>
          <p:cNvPr id="12" name="Google Shape;131;p17"/>
          <p:cNvSpPr txBox="1"/>
          <p:nvPr/>
        </p:nvSpPr>
        <p:spPr>
          <a:xfrm>
            <a:off x="4394199" y="6056434"/>
            <a:ext cx="227139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 err="1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Защитна</a:t>
            </a:r>
            <a:r>
              <a:rPr lang="en-US" i="0" dirty="0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 </a:t>
            </a:r>
            <a:r>
              <a:rPr lang="en-US" i="0" dirty="0" err="1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стена</a:t>
            </a:r>
            <a:r>
              <a:rPr lang="en-US" i="0" dirty="0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 (</a:t>
            </a:r>
            <a:r>
              <a:rPr lang="en-US" i="0" dirty="0" err="1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firewal</a:t>
            </a:r>
            <a:r>
              <a:rPr lang="bg-BG" altLang="en-US" i="0" dirty="0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0" y="1125416"/>
            <a:ext cx="6600093" cy="1395046"/>
          </a:xfrm>
          <a:prstGeom prst="rect">
            <a:avLst/>
          </a:prstGeom>
          <a:gradFill>
            <a:gsLst>
              <a:gs pos="0">
                <a:srgbClr val="41258C"/>
              </a:gs>
              <a:gs pos="75000">
                <a:srgbClr val="320175"/>
              </a:gs>
              <a:gs pos="100000">
                <a:srgbClr val="32017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7" name="Google Shape;147;p18"/>
          <p:cNvGrpSpPr/>
          <p:nvPr/>
        </p:nvGrpSpPr>
        <p:grpSpPr>
          <a:xfrm>
            <a:off x="5887184" y="0"/>
            <a:ext cx="6075118" cy="6762018"/>
            <a:chOff x="5652722" y="0"/>
            <a:chExt cx="6075118" cy="6762018"/>
          </a:xfrm>
        </p:grpSpPr>
        <p:pic>
          <p:nvPicPr>
            <p:cNvPr id="148" name="Google Shape;148;p18" descr="Free photo cyber security concept with computer close up"/>
            <p:cNvPicPr preferRelativeResize="0"/>
            <p:nvPr/>
          </p:nvPicPr>
          <p:blipFill rotWithShape="1">
            <a:blip r:embed="rId3"/>
            <a:srcRect r="17087"/>
            <a:stretch>
              <a:fillRect/>
            </a:stretch>
          </p:blipFill>
          <p:spPr>
            <a:xfrm>
              <a:off x="5652722" y="0"/>
              <a:ext cx="2881678" cy="5205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8" descr="Free photo happy woman hacker after cracking firewall of government and getting access granted. programmer writing a dangerous malware for cyber attacks using performance laptop during midnight."/>
            <p:cNvPicPr preferRelativeResize="0"/>
            <p:nvPr/>
          </p:nvPicPr>
          <p:blipFill rotWithShape="1">
            <a:blip r:embed="rId4"/>
            <a:srcRect l="18364" r="9084"/>
            <a:stretch>
              <a:fillRect/>
            </a:stretch>
          </p:blipFill>
          <p:spPr>
            <a:xfrm>
              <a:off x="8846162" y="799368"/>
              <a:ext cx="2881678" cy="596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" name="Google Shape;150;p18"/>
          <p:cNvSpPr txBox="1"/>
          <p:nvPr/>
        </p:nvSpPr>
        <p:spPr>
          <a:xfrm>
            <a:off x="189865" y="1288850"/>
            <a:ext cx="5674995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000" b="1" dirty="0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rPr>
              <a:t>3. </a:t>
            </a:r>
            <a:r>
              <a:rPr lang="en-US" sz="2000" b="1" dirty="0" err="1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rPr>
              <a:t>Прокси</a:t>
            </a:r>
            <a:r>
              <a:rPr lang="en-US" sz="2000" b="1" dirty="0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rPr>
              <a:t>сървър</a:t>
            </a:r>
            <a:r>
              <a:rPr lang="en-US" sz="2000" b="1" dirty="0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rPr>
              <a:t>за</a:t>
            </a:r>
            <a:r>
              <a:rPr lang="en-US" sz="2000" b="1" dirty="0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rPr>
              <a:t>защита</a:t>
            </a:r>
            <a:r>
              <a:rPr lang="en-US" sz="2000" b="1" dirty="0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rPr>
              <a:t>на</a:t>
            </a:r>
            <a:r>
              <a:rPr lang="en-US" sz="2000" b="1" dirty="0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rPr>
              <a:t>компютър</a:t>
            </a:r>
            <a:r>
              <a:rPr lang="bg-BG" altLang="en-US" sz="2000" b="1" dirty="0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000" b="1" dirty="0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rPr>
              <a:t>- </a:t>
            </a:r>
            <a:r>
              <a:rPr lang="en-US" sz="2000" b="1" dirty="0" err="1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rPr>
              <a:t>характеристика</a:t>
            </a:r>
            <a:r>
              <a:rPr lang="en-US" sz="2000" b="1" dirty="0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rPr>
              <a:t>, </a:t>
            </a:r>
            <a:r>
              <a:rPr lang="en-US" sz="2000" b="1" dirty="0" err="1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rPr>
              <a:t>предимства</a:t>
            </a:r>
            <a:r>
              <a:rPr lang="en-US" sz="2000" b="1" dirty="0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rPr>
              <a:t> и </a:t>
            </a:r>
            <a:r>
              <a:rPr lang="en-US" sz="2000" b="1" dirty="0" err="1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rPr>
              <a:t>недостатъци</a:t>
            </a:r>
            <a:r>
              <a:rPr lang="en-US" sz="2000" b="1" dirty="0">
                <a:solidFill>
                  <a:schemeClr val="lt1"/>
                </a:solidFill>
                <a:latin typeface="Calibri" panose="020F0502020204030204" charset="0"/>
                <a:cs typeface="Calibri" panose="020F0502020204030204" charset="0"/>
              </a:rPr>
              <a:t>	</a:t>
            </a:r>
            <a:endParaRPr lang="en-US" sz="2000" b="1" dirty="0">
              <a:solidFill>
                <a:schemeClr val="lt1"/>
              </a:solidFill>
              <a:latin typeface="Calibri" panose="020F0502020204030204" charset="0"/>
              <a:ea typeface="Montserrat"/>
              <a:cs typeface="Calibri" panose="020F0502020204030204" charset="0"/>
              <a:sym typeface="Montserrat"/>
            </a:endParaRPr>
          </a:p>
        </p:txBody>
      </p:sp>
      <p:graphicFrame>
        <p:nvGraphicFramePr>
          <p:cNvPr id="3" name="Table 0"/>
          <p:cNvGraphicFramePr/>
          <p:nvPr>
            <p:extLst>
              <p:ext uri="{D42A27DB-BD31-4B8C-83A1-F6EECF244321}">
                <p14:modId xmlns:p14="http://schemas.microsoft.com/office/powerpoint/2010/main" val="2331193846"/>
              </p:ext>
            </p:extLst>
          </p:nvPr>
        </p:nvGraphicFramePr>
        <p:xfrm>
          <a:off x="245110" y="4212492"/>
          <a:ext cx="5398770" cy="23685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699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9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g-BG" altLang="en-US" dirty="0">
                          <a:solidFill>
                            <a:schemeClr val="bg1"/>
                          </a:solidFill>
                        </a:rPr>
                        <a:t>3.2. Предимства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g-BG" altLang="en-US">
                          <a:solidFill>
                            <a:schemeClr val="bg1"/>
                          </a:solidFill>
                        </a:rPr>
                        <a:t>Недостатъци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83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bg-BG" altLang="en-US">
                          <a:solidFill>
                            <a:schemeClr val="bg1"/>
                          </a:solidFill>
                        </a:rPr>
                        <a:t>1. Анонимност и поверителност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Намалената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скорост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на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връзката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g-BG" altLang="en-US">
                          <a:solidFill>
                            <a:schemeClr val="bg1"/>
                          </a:solidFill>
                        </a:rPr>
                        <a:t>2. Филтрират и блокират зловреден трафик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В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някои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случаи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използването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на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прокси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сървъри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може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да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противоречи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на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законите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g-BG" altLang="en-US">
                          <a:solidFill>
                            <a:schemeClr val="bg1"/>
                          </a:solidFill>
                        </a:rPr>
                        <a:t>3. Шифриране на данните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И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зискването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за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конфигуриране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59690" y="2810216"/>
            <a:ext cx="58273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altLang="en-US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3.1. Характеристика - </a:t>
            </a:r>
            <a:r>
              <a:rPr lang="bg-BG" altLang="en-US" dirty="0" err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Прокси</a:t>
            </a:r>
            <a:r>
              <a:rPr lang="bg-BG" altLang="en-US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сървърът, представлява централен компонент в мрежовата</a:t>
            </a:r>
          </a:p>
          <a:p>
            <a:pPr algn="just"/>
            <a:r>
              <a:rPr lang="bg-BG" altLang="en-US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сигурност, който осигурява защита и оптимизация</a:t>
            </a:r>
          </a:p>
          <a:p>
            <a:pPr algn="just"/>
            <a:r>
              <a:rPr lang="bg-BG" altLang="en-US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на интернет комуникацията.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9"/>
          <p:cNvGrpSpPr/>
          <p:nvPr/>
        </p:nvGrpSpPr>
        <p:grpSpPr>
          <a:xfrm>
            <a:off x="119381" y="312169"/>
            <a:ext cx="11741048" cy="3275092"/>
            <a:chOff x="168932" y="976164"/>
            <a:chExt cx="11741048" cy="3275338"/>
          </a:xfrm>
        </p:grpSpPr>
        <p:pic>
          <p:nvPicPr>
            <p:cNvPr id="158" name="Google Shape;158;p19" descr="Free vector abstract secure technology background with circuit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70108" y="2020385"/>
              <a:ext cx="4198226" cy="22311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" name="Google Shape;159;p19"/>
            <p:cNvGrpSpPr/>
            <p:nvPr/>
          </p:nvGrpSpPr>
          <p:grpSpPr>
            <a:xfrm>
              <a:off x="168932" y="976164"/>
              <a:ext cx="11741048" cy="1419009"/>
              <a:chOff x="85348" y="344927"/>
              <a:chExt cx="10598666" cy="1419009"/>
            </a:xfrm>
          </p:grpSpPr>
          <p:sp>
            <p:nvSpPr>
              <p:cNvPr id="160" name="Google Shape;160;p19"/>
              <p:cNvSpPr txBox="1"/>
              <p:nvPr/>
            </p:nvSpPr>
            <p:spPr>
              <a:xfrm>
                <a:off x="85348" y="344927"/>
                <a:ext cx="4289946" cy="1108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r>
                  <a:rPr lang="en-US" sz="2000" b="1" dirty="0">
                    <a:solidFill>
                      <a:schemeClr val="lt1"/>
                    </a:solidFill>
                    <a:latin typeface="Calibri" panose="020F0502020204030204" charset="0"/>
                    <a:cs typeface="Calibri" panose="020F0502020204030204" charset="0"/>
                  </a:rPr>
                  <a:t>4. </a:t>
                </a:r>
                <a:r>
                  <a:rPr lang="en-US" sz="2000" b="1" dirty="0" err="1">
                    <a:solidFill>
                      <a:schemeClr val="lt1"/>
                    </a:solidFill>
                    <a:latin typeface="Calibri" panose="020F0502020204030204" charset="0"/>
                    <a:cs typeface="Calibri" panose="020F0502020204030204" charset="0"/>
                  </a:rPr>
                  <a:t>Киберсигурността</a:t>
                </a:r>
                <a:r>
                  <a:rPr lang="en-US" sz="2000" b="1" dirty="0">
                    <a:solidFill>
                      <a:schemeClr val="lt1"/>
                    </a:solidFill>
                    <a:latin typeface="Calibri" panose="020F0502020204030204" charset="0"/>
                    <a:cs typeface="Calibri" panose="020F0502020204030204" charset="0"/>
                  </a:rPr>
                  <a:t> и </a:t>
                </a:r>
                <a:r>
                  <a:rPr lang="en-US" sz="2000" b="1" dirty="0" err="1">
                    <a:solidFill>
                      <a:schemeClr val="lt1"/>
                    </a:solidFill>
                    <a:latin typeface="Calibri" panose="020F0502020204030204" charset="0"/>
                    <a:cs typeface="Calibri" panose="020F0502020204030204" charset="0"/>
                  </a:rPr>
                  <a:t>изучаваните</a:t>
                </a:r>
                <a:r>
                  <a:rPr lang="en-US" sz="2000" b="1" dirty="0">
                    <a:solidFill>
                      <a:schemeClr val="lt1"/>
                    </a:solidFill>
                    <a:latin typeface="Calibri" panose="020F0502020204030204" charset="0"/>
                    <a:cs typeface="Calibri" panose="020F0502020204030204" charset="0"/>
                  </a:rPr>
                  <a:t> </a:t>
                </a:r>
                <a:r>
                  <a:rPr lang="en-US" sz="2000" b="1" dirty="0" err="1">
                    <a:solidFill>
                      <a:schemeClr val="lt1"/>
                    </a:solidFill>
                    <a:latin typeface="Calibri" panose="020F0502020204030204" charset="0"/>
                    <a:cs typeface="Calibri" panose="020F0502020204030204" charset="0"/>
                  </a:rPr>
                  <a:t>програмни</a:t>
                </a:r>
                <a:r>
                  <a:rPr lang="en-US" sz="2000" b="1" dirty="0">
                    <a:solidFill>
                      <a:schemeClr val="lt1"/>
                    </a:solidFill>
                    <a:latin typeface="Calibri" panose="020F0502020204030204" charset="0"/>
                    <a:cs typeface="Calibri" panose="020F0502020204030204" charset="0"/>
                  </a:rPr>
                  <a:t> </a:t>
                </a:r>
                <a:r>
                  <a:rPr lang="en-US" sz="2000" b="1" dirty="0" err="1">
                    <a:solidFill>
                      <a:schemeClr val="lt1"/>
                    </a:solidFill>
                    <a:latin typeface="Calibri" panose="020F0502020204030204" charset="0"/>
                    <a:cs typeface="Calibri" panose="020F0502020204030204" charset="0"/>
                  </a:rPr>
                  <a:t>езици</a:t>
                </a:r>
                <a:endParaRPr lang="en-US" sz="2000" b="1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endParaRPr>
              </a:p>
            </p:txBody>
          </p:sp>
          <p:sp>
            <p:nvSpPr>
              <p:cNvPr id="161" name="Google Shape;161;p19"/>
              <p:cNvSpPr txBox="1"/>
              <p:nvPr/>
            </p:nvSpPr>
            <p:spPr>
              <a:xfrm>
                <a:off x="4197505" y="704756"/>
                <a:ext cx="6486509" cy="1059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bg-BG" alt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К</a:t>
                </a:r>
                <a:r>
                  <a:rPr lang="en-US" b="0" i="0" dirty="0" err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иберсигурността</a:t>
                </a:r>
                <a:r>
                  <a:rPr 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 е </a:t>
                </a:r>
                <a:r>
                  <a:rPr lang="en-US" b="0" i="0" dirty="0" err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пряко</a:t>
                </a:r>
                <a:r>
                  <a:rPr 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 </a:t>
                </a:r>
                <a:r>
                  <a:rPr lang="en-US" b="0" i="0" dirty="0" err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свързана</a:t>
                </a:r>
                <a:r>
                  <a:rPr 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 с</a:t>
                </a:r>
                <a:r>
                  <a:rPr lang="bg-BG" alt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 </a:t>
                </a:r>
                <a:r>
                  <a:rPr lang="en-US" b="0" i="0" dirty="0" err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програмирането</a:t>
                </a:r>
                <a:r>
                  <a:rPr 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. </a:t>
                </a:r>
                <a:r>
                  <a:rPr lang="en-US" b="0" i="0" dirty="0" err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Затова</a:t>
                </a:r>
                <a:r>
                  <a:rPr 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 е </a:t>
                </a:r>
                <a:r>
                  <a:rPr lang="en-US" b="0" i="0" dirty="0" err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важен</a:t>
                </a:r>
                <a:r>
                  <a:rPr 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 </a:t>
                </a:r>
                <a:r>
                  <a:rPr lang="en-US" b="0" i="0" dirty="0" err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изборът</a:t>
                </a:r>
                <a:r>
                  <a:rPr 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 </a:t>
                </a:r>
                <a:r>
                  <a:rPr lang="en-US" b="0" i="0" dirty="0" err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на</a:t>
                </a:r>
                <a:r>
                  <a:rPr 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 </a:t>
                </a:r>
                <a:r>
                  <a:rPr lang="en-US" b="0" i="0" dirty="0" err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програмен</a:t>
                </a:r>
                <a:r>
                  <a:rPr 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 </a:t>
                </a:r>
                <a:r>
                  <a:rPr lang="en-US" b="0" i="0" dirty="0" err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език</a:t>
                </a:r>
                <a:r>
                  <a:rPr 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, </a:t>
                </a:r>
                <a:r>
                  <a:rPr lang="en-US" b="0" i="0" dirty="0" err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както</a:t>
                </a:r>
                <a:r>
                  <a:rPr lang="bg-BG" alt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 и </a:t>
                </a:r>
                <a:r>
                  <a:rPr lang="en-US" b="0" i="0" dirty="0" err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осведомеността</a:t>
                </a:r>
                <a:r>
                  <a:rPr 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 </a:t>
                </a:r>
                <a:r>
                  <a:rPr lang="en-US" b="0" i="0" dirty="0" err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на</a:t>
                </a:r>
                <a:r>
                  <a:rPr 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 </a:t>
                </a:r>
                <a:r>
                  <a:rPr lang="en-US" b="0" i="0" dirty="0" err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разработчиците</a:t>
                </a:r>
                <a:r>
                  <a:rPr 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 </a:t>
                </a:r>
                <a:r>
                  <a:rPr lang="en-US" b="0" i="0" dirty="0" err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за</a:t>
                </a:r>
                <a:r>
                  <a:rPr 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 </a:t>
                </a:r>
                <a:r>
                  <a:rPr lang="en-US" b="0" i="0" dirty="0" err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потенциалните</a:t>
                </a:r>
                <a:r>
                  <a:rPr 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 </a:t>
                </a:r>
                <a:r>
                  <a:rPr lang="en-US" b="0" i="0" dirty="0" err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заплахи</a:t>
                </a:r>
                <a:r>
                  <a:rPr 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 и </a:t>
                </a:r>
                <a:r>
                  <a:rPr lang="en-US" b="0" i="0" dirty="0" err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уязвимости</a:t>
                </a:r>
                <a:r>
                  <a:rPr 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,</a:t>
                </a:r>
                <a:r>
                  <a:rPr lang="bg-BG" alt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 </a:t>
                </a:r>
                <a:r>
                  <a:rPr lang="en-US" b="0" i="0" dirty="0" err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свързани</a:t>
                </a:r>
                <a:r>
                  <a:rPr 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 с </a:t>
                </a:r>
                <a:r>
                  <a:rPr lang="en-US" b="0" i="0" dirty="0" err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всеки</a:t>
                </a:r>
                <a:r>
                  <a:rPr 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 </a:t>
                </a:r>
                <a:r>
                  <a:rPr lang="en-US" b="0" i="0" dirty="0" err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от</a:t>
                </a:r>
                <a:r>
                  <a:rPr 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 </a:t>
                </a:r>
                <a:r>
                  <a:rPr lang="en-US" b="0" i="0" dirty="0" err="1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тях</a:t>
                </a:r>
                <a:r>
                  <a:rPr lang="bg-BG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rPr>
                  <a:t>:</a:t>
                </a:r>
                <a:endPara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endParaRPr>
              </a:p>
            </p:txBody>
          </p:sp>
        </p:grpSp>
      </p:grpSp>
      <p:graphicFrame>
        <p:nvGraphicFramePr>
          <p:cNvPr id="2" name="Table 0"/>
          <p:cNvGraphicFramePr/>
          <p:nvPr>
            <p:extLst>
              <p:ext uri="{D42A27DB-BD31-4B8C-83A1-F6EECF244321}">
                <p14:modId xmlns:p14="http://schemas.microsoft.com/office/powerpoint/2010/main" val="536705591"/>
              </p:ext>
            </p:extLst>
          </p:nvPr>
        </p:nvGraphicFramePr>
        <p:xfrm>
          <a:off x="4674768" y="2102634"/>
          <a:ext cx="718566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3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0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g-BG" altLang="en-US" sz="1200" dirty="0">
                          <a:latin typeface="Calibri" panose="020F0502020204030204" charset="0"/>
                          <a:cs typeface="Calibri" panose="020F0502020204030204" charset="0"/>
                        </a:rPr>
                        <a:t>Предимства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g-BG" altLang="en-US" sz="1200">
                          <a:latin typeface="Calibri" panose="020F0502020204030204" charset="0"/>
                          <a:cs typeface="Calibri" panose="020F0502020204030204" charset="0"/>
                        </a:rPr>
                        <a:t>Недостатъци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2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200" b="1">
                          <a:latin typeface="Calibri" panose="020F0502020204030204" charset="0"/>
                          <a:cs typeface="Calibri" panose="020F0502020204030204" charset="0"/>
                        </a:rPr>
                        <a:t>C#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g-BG" altLang="en-US" sz="1200">
                          <a:latin typeface="Calibri" panose="020F0502020204030204" charset="0"/>
                          <a:cs typeface="Calibri" panose="020F0502020204030204" charset="0"/>
                        </a:rPr>
                        <a:t>- </a:t>
                      </a: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част от платформата .NET</a:t>
                      </a:r>
                    </a:p>
                    <a:p>
                      <a:pPr>
                        <a:buNone/>
                      </a:pPr>
                      <a:r>
                        <a:rPr lang="bg-BG" altLang="en-US" sz="1200">
                          <a:latin typeface="Calibri" panose="020F0502020204030204" charset="0"/>
                          <a:cs typeface="Calibri" panose="020F0502020204030204" charset="0"/>
                        </a:rPr>
                        <a:t>- поддържа постоянната</a:t>
                      </a:r>
                    </a:p>
                    <a:p>
                      <a:pPr>
                        <a:buNone/>
                      </a:pPr>
                      <a:r>
                        <a:rPr lang="bg-BG" altLang="en-US" sz="1200">
                          <a:latin typeface="Calibri" panose="020F0502020204030204" charset="0"/>
                          <a:cs typeface="Calibri" panose="020F0502020204030204" charset="0"/>
                        </a:rPr>
                        <a:t>актуализация и поддръжка на езика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g-BG" altLang="en-US" sz="1200">
                          <a:latin typeface="Calibri" panose="020F0502020204030204" charset="0"/>
                          <a:cs typeface="Calibri" panose="020F0502020204030204" charset="0"/>
                        </a:rPr>
                        <a:t>-  буферни препълвания</a:t>
                      </a:r>
                    </a:p>
                    <a:p>
                      <a:pPr>
                        <a:buNone/>
                      </a:pPr>
                      <a:r>
                        <a:rPr lang="bg-BG" altLang="en-US" sz="1200">
                          <a:latin typeface="Calibri" panose="020F0502020204030204" charset="0"/>
                          <a:cs typeface="Calibri" panose="020F0502020204030204" charset="0"/>
                        </a:rPr>
                        <a:t>-  ограничения в портативността на приложенията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2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algn="ctr">
                        <a:buNone/>
                      </a:pPr>
                      <a:endParaRPr lang="en-US" sz="12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algn="ctr">
                        <a:buNone/>
                      </a:pPr>
                      <a:endParaRPr lang="en-US" sz="12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200" b="1">
                          <a:latin typeface="Calibri" panose="020F0502020204030204" charset="0"/>
                          <a:cs typeface="Calibri" panose="020F0502020204030204" charset="0"/>
                        </a:rPr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g-BG" altLang="en-US" sz="1200" dirty="0">
                          <a:latin typeface="Calibri" panose="020F0502020204030204" charset="0"/>
                          <a:cs typeface="Calibri" panose="020F0502020204030204" charset="0"/>
                        </a:rPr>
                        <a:t>- улеснява съвместимостта</a:t>
                      </a:r>
                    </a:p>
                    <a:p>
                      <a:pPr>
                        <a:buNone/>
                      </a:pPr>
                      <a:r>
                        <a:rPr lang="bg-BG" altLang="en-US" sz="1200" dirty="0">
                          <a:latin typeface="Calibri" panose="020F0502020204030204" charset="0"/>
                          <a:cs typeface="Calibri" panose="020F0502020204030204" charset="0"/>
                        </a:rPr>
                        <a:t>- механизми за управление на достъпа и правата</a:t>
                      </a:r>
                    </a:p>
                    <a:p>
                      <a:pPr>
                        <a:buNone/>
                      </a:pPr>
                      <a:r>
                        <a:rPr lang="bg-BG" altLang="en-US" sz="1200" dirty="0">
                          <a:latin typeface="Calibri" panose="020F0502020204030204" charset="0"/>
                          <a:cs typeface="Calibri" panose="020F0502020204030204" charset="0"/>
                        </a:rPr>
                        <a:t>-  предлагат транзакционни механизми и ACID свойства (</a:t>
                      </a:r>
                      <a:r>
                        <a:rPr lang="bg-BG" altLang="en-US" sz="1200" dirty="0" err="1">
                          <a:latin typeface="Calibri" panose="020F0502020204030204" charset="0"/>
                          <a:cs typeface="Calibri" panose="020F0502020204030204" charset="0"/>
                        </a:rPr>
                        <a:t>Atomicity</a:t>
                      </a:r>
                      <a:r>
                        <a:rPr lang="bg-BG" altLang="en-US" sz="1200" dirty="0">
                          <a:latin typeface="Calibri" panose="020F0502020204030204" charset="0"/>
                          <a:cs typeface="Calibri" panose="020F0502020204030204" charset="0"/>
                        </a:rPr>
                        <a:t>, </a:t>
                      </a:r>
                      <a:r>
                        <a:rPr lang="bg-BG" altLang="en-US" sz="1200" dirty="0" err="1">
                          <a:latin typeface="Calibri" panose="020F0502020204030204" charset="0"/>
                          <a:cs typeface="Calibri" panose="020F0502020204030204" charset="0"/>
                        </a:rPr>
                        <a:t>Consistency</a:t>
                      </a:r>
                      <a:r>
                        <a:rPr lang="bg-BG" altLang="en-US" sz="1200" dirty="0">
                          <a:latin typeface="Calibri" panose="020F0502020204030204" charset="0"/>
                          <a:cs typeface="Calibri" panose="020F0502020204030204" charset="0"/>
                        </a:rPr>
                        <a:t>, </a:t>
                      </a:r>
                      <a:r>
                        <a:rPr lang="bg-BG" altLang="en-US" sz="1200" dirty="0" err="1">
                          <a:latin typeface="Calibri" panose="020F0502020204030204" charset="0"/>
                          <a:cs typeface="Calibri" panose="020F0502020204030204" charset="0"/>
                        </a:rPr>
                        <a:t>Isolation</a:t>
                      </a:r>
                      <a:r>
                        <a:rPr lang="bg-BG" altLang="en-US" sz="1200" dirty="0">
                          <a:latin typeface="Calibri" panose="020F0502020204030204" charset="0"/>
                          <a:cs typeface="Calibri" panose="020F0502020204030204" charset="0"/>
                        </a:rPr>
                        <a:t>, </a:t>
                      </a:r>
                      <a:r>
                        <a:rPr lang="bg-BG" altLang="en-US" sz="1200" dirty="0" err="1">
                          <a:latin typeface="Calibri" panose="020F0502020204030204" charset="0"/>
                          <a:cs typeface="Calibri" panose="020F0502020204030204" charset="0"/>
                        </a:rPr>
                        <a:t>Durability</a:t>
                      </a:r>
                      <a:r>
                        <a:rPr lang="bg-BG" altLang="en-US" sz="1200" dirty="0">
                          <a:latin typeface="Calibri" panose="020F0502020204030204" charset="0"/>
                          <a:cs typeface="Calibri" panose="020F050202020403020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g-BG" altLang="en-US" sz="1200">
                          <a:latin typeface="Calibri" panose="020F0502020204030204" charset="0"/>
                          <a:cs typeface="Calibri" panose="020F0502020204030204" charset="0"/>
                        </a:rPr>
                        <a:t>- </a:t>
                      </a:r>
                      <a:r>
                        <a:rPr lang="en-US" altLang="en-US" sz="1200">
                          <a:latin typeface="Calibri" panose="020F0502020204030204" charset="0"/>
                          <a:cs typeface="Calibri" panose="020F0502020204030204" charset="0"/>
                        </a:rPr>
                        <a:t>SQL injection </a:t>
                      </a:r>
                    </a:p>
                    <a:p>
                      <a:pPr>
                        <a:buNone/>
                      </a:pPr>
                      <a:r>
                        <a:rPr lang="en-US" altLang="en-US" sz="1200">
                          <a:latin typeface="Calibri" panose="020F0502020204030204" charset="0"/>
                          <a:cs typeface="Calibri" panose="020F0502020204030204" charset="0"/>
                        </a:rPr>
                        <a:t>- изискват редовни актуализации и поддръжка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2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200" b="1">
                          <a:latin typeface="Calibri" panose="020F0502020204030204" charset="0"/>
                          <a:cs typeface="Calibri" panose="020F0502020204030204" charset="0"/>
                        </a:rPr>
                        <a:t>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-  позволява</a:t>
                      </a:r>
                      <a:r>
                        <a:rPr lang="bg-BG" altLang="en-US" sz="120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динамични и интерактивни уеб страници</a:t>
                      </a:r>
                    </a:p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- лек и бърз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-  XSS атаки</a:t>
                      </a:r>
                    </a:p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- атаки, при които потребителят е принуден да изпълни</a:t>
                      </a:r>
                    </a:p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нежелана заявка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2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200" b="1">
                          <a:latin typeface="Calibri" panose="020F0502020204030204" charset="0"/>
                          <a:cs typeface="Calibri" panose="020F0502020204030204" charset="0"/>
                        </a:rPr>
                        <a:t>PHP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- прост синтаксис</a:t>
                      </a:r>
                    </a:p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- различни PHP фреймуърки (като Laravel и Symfony), които</a:t>
                      </a:r>
                      <a:r>
                        <a:rPr lang="bg-BG" altLang="en-US" sz="120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предоставят вградени мерки за сигурнос</a:t>
                      </a:r>
                      <a:r>
                        <a:rPr lang="bg-BG" altLang="en-US" sz="1200">
                          <a:latin typeface="Calibri" panose="020F0502020204030204" charset="0"/>
                          <a:cs typeface="Calibri" panose="020F0502020204030204" charset="0"/>
                        </a:rPr>
                        <a:t>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- слабо типизиран език</a:t>
                      </a:r>
                    </a:p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- </a:t>
                      </a:r>
                      <a:r>
                        <a:rPr lang="bg-BG" sz="1200">
                          <a:latin typeface="Calibri" panose="020F0502020204030204" charset="0"/>
                          <a:cs typeface="Calibri" panose="020F0502020204030204" charset="0"/>
                        </a:rPr>
                        <a:t>н</a:t>
                      </a:r>
                      <a:r>
                        <a:rPr lang="en-US" sz="1200">
                          <a:latin typeface="Calibri" panose="020F0502020204030204" charset="0"/>
                          <a:cs typeface="Calibri" panose="020F0502020204030204" charset="0"/>
                        </a:rPr>
                        <a:t>есигурно обработени входни данни може да доведат до атаки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34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200" b="1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200" b="1">
                          <a:latin typeface="Calibri" panose="020F0502020204030204" charset="0"/>
                          <a:cs typeface="Calibri" panose="020F0502020204030204" charset="0"/>
                        </a:rPr>
                        <a:t>HTML и 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g-BG" altLang="en-US" sz="1200">
                          <a:latin typeface="Calibri" panose="020F0502020204030204" charset="0"/>
                          <a:cs typeface="Calibri" panose="020F0502020204030204" charset="0"/>
                        </a:rPr>
                        <a:t>- лесен за поддръжка </a:t>
                      </a:r>
                    </a:p>
                    <a:p>
                      <a:pPr>
                        <a:buNone/>
                      </a:pPr>
                      <a:r>
                        <a:rPr lang="bg-BG" altLang="en-US" sz="1200">
                          <a:latin typeface="Calibri" panose="020F0502020204030204" charset="0"/>
                          <a:cs typeface="Calibri" panose="020F0502020204030204" charset="0"/>
                        </a:rPr>
                        <a:t>- предоставят вградени механизми за сигурност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g-BG" altLang="en-US" sz="1200" dirty="0">
                          <a:latin typeface="Calibri" panose="020F0502020204030204" charset="0"/>
                          <a:cs typeface="Calibri" panose="020F0502020204030204" charset="0"/>
                        </a:rPr>
                        <a:t>- не предоставят много средства за защита </a:t>
                      </a:r>
                    </a:p>
                    <a:p>
                      <a:pPr>
                        <a:buNone/>
                      </a:pPr>
                      <a:r>
                        <a:rPr lang="bg-BG" altLang="en-US" sz="1200" dirty="0">
                          <a:latin typeface="Calibri" panose="020F0502020204030204" charset="0"/>
                          <a:cs typeface="Calibri" panose="020F0502020204030204" charset="0"/>
                        </a:rPr>
                        <a:t>-  с включването на външни стилове или може да бъде злоупотребено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0"/>
          <p:cNvGrpSpPr/>
          <p:nvPr/>
        </p:nvGrpSpPr>
        <p:grpSpPr>
          <a:xfrm>
            <a:off x="492369" y="447675"/>
            <a:ext cx="11699631" cy="5962650"/>
            <a:chOff x="492369" y="447675"/>
            <a:chExt cx="11699631" cy="5962650"/>
          </a:xfrm>
        </p:grpSpPr>
        <p:pic>
          <p:nvPicPr>
            <p:cNvPr id="179" name="Google Shape;179;p20" descr="Free photo 3d internet secuirty badge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6229350" y="447675"/>
              <a:ext cx="5962650" cy="5962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" name="Google Shape;180;p20"/>
            <p:cNvGrpSpPr/>
            <p:nvPr/>
          </p:nvGrpSpPr>
          <p:grpSpPr>
            <a:xfrm>
              <a:off x="492369" y="1332899"/>
              <a:ext cx="6982119" cy="5021252"/>
              <a:chOff x="492369" y="1332899"/>
              <a:chExt cx="6982119" cy="5021252"/>
            </a:xfrm>
          </p:grpSpPr>
          <p:sp>
            <p:nvSpPr>
              <p:cNvPr id="181" name="Google Shape;181;p20"/>
              <p:cNvSpPr txBox="1"/>
              <p:nvPr/>
            </p:nvSpPr>
            <p:spPr>
              <a:xfrm>
                <a:off x="492369" y="1332899"/>
                <a:ext cx="5404200" cy="11079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dk1"/>
                  </a:buClr>
                  <a:buSzPts val="1100"/>
                  <a:buFont typeface="Arial" panose="020B0604020202020204"/>
                  <a:buNone/>
                </a:pPr>
                <a:r>
                  <a:rPr lang="en-US" sz="2000" b="1" dirty="0">
                    <a:solidFill>
                      <a:schemeClr val="l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5. GDRP(General Data Protection Regulation)- </a:t>
                </a:r>
                <a:r>
                  <a:rPr lang="en-US" sz="2000" b="1" dirty="0" err="1">
                    <a:solidFill>
                      <a:schemeClr val="lt1"/>
                    </a:solidFill>
                    <a:latin typeface="Calibri" panose="020F0502020204030204" pitchFamily="34" charset="0"/>
                    <a:ea typeface="Times New Roman" panose="02020603050405020304"/>
                    <a:cs typeface="Calibri" panose="020F0502020204030204" pitchFamily="34" charset="0"/>
                    <a:sym typeface="Times New Roman" panose="02020603050405020304"/>
                  </a:rPr>
                  <a:t>същност</a:t>
                </a:r>
                <a:r>
                  <a:rPr lang="en-US" sz="2000" b="1" dirty="0">
                    <a:solidFill>
                      <a:schemeClr val="lt1"/>
                    </a:solidFill>
                    <a:latin typeface="Calibri" panose="020F0502020204030204" pitchFamily="34" charset="0"/>
                    <a:ea typeface="Times New Roman" panose="02020603050405020304"/>
                    <a:cs typeface="Calibri" panose="020F0502020204030204" pitchFamily="34" charset="0"/>
                    <a:sym typeface="Times New Roman" panose="02020603050405020304"/>
                  </a:rPr>
                  <a:t> и </a:t>
                </a:r>
                <a:r>
                  <a:rPr lang="en-US" sz="2000" b="1" dirty="0" err="1">
                    <a:solidFill>
                      <a:schemeClr val="lt1"/>
                    </a:solidFill>
                    <a:latin typeface="Calibri" panose="020F0502020204030204" pitchFamily="34" charset="0"/>
                    <a:ea typeface="Times New Roman" panose="02020603050405020304"/>
                    <a:cs typeface="Calibri" panose="020F0502020204030204" pitchFamily="34" charset="0"/>
                    <a:sym typeface="Times New Roman" panose="02020603050405020304"/>
                  </a:rPr>
                  <a:t>предназначение</a:t>
                </a:r>
                <a:r>
                  <a:rPr lang="en-US" sz="2000" b="1" dirty="0">
                    <a:solidFill>
                      <a:schemeClr val="lt1"/>
                    </a:solidFill>
                    <a:latin typeface="Calibri" panose="020F0502020204030204" pitchFamily="34" charset="0"/>
                    <a:ea typeface="Times New Roman" panose="02020603050405020304"/>
                    <a:cs typeface="Calibri" panose="020F0502020204030204" pitchFamily="34" charset="0"/>
                    <a:sym typeface="Times New Roman" panose="02020603050405020304"/>
                  </a:rPr>
                  <a:t> </a:t>
                </a:r>
                <a:r>
                  <a:rPr lang="en-US" sz="2000" b="1" dirty="0" err="1">
                    <a:solidFill>
                      <a:schemeClr val="lt1"/>
                    </a:solidFill>
                    <a:latin typeface="Calibri" panose="020F0502020204030204" pitchFamily="34" charset="0"/>
                    <a:ea typeface="Times New Roman" panose="02020603050405020304"/>
                    <a:cs typeface="Calibri" panose="020F0502020204030204" pitchFamily="34" charset="0"/>
                    <a:sym typeface="Times New Roman" panose="02020603050405020304"/>
                  </a:rPr>
                  <a:t>на</a:t>
                </a:r>
                <a:r>
                  <a:rPr lang="en-US" sz="2000" b="1" dirty="0">
                    <a:solidFill>
                      <a:schemeClr val="lt1"/>
                    </a:solidFill>
                    <a:latin typeface="Calibri" panose="020F0502020204030204" pitchFamily="34" charset="0"/>
                    <a:ea typeface="Times New Roman" panose="02020603050405020304"/>
                    <a:cs typeface="Calibri" panose="020F0502020204030204" pitchFamily="34" charset="0"/>
                    <a:sym typeface="Times New Roman" panose="02020603050405020304"/>
                  </a:rPr>
                  <a:t> </a:t>
                </a:r>
                <a:r>
                  <a:rPr lang="en-US" sz="2000" b="1" dirty="0" err="1">
                    <a:solidFill>
                      <a:schemeClr val="lt1"/>
                    </a:solidFill>
                    <a:latin typeface="Calibri" panose="020F0502020204030204" pitchFamily="34" charset="0"/>
                    <a:ea typeface="Times New Roman" panose="02020603050405020304"/>
                    <a:cs typeface="Calibri" panose="020F0502020204030204" pitchFamily="34" charset="0"/>
                    <a:sym typeface="Times New Roman" panose="02020603050405020304"/>
                  </a:rPr>
                  <a:t>проекта</a:t>
                </a:r>
                <a:endParaRPr sz="2000" b="1" dirty="0">
                  <a:solidFill>
                    <a:schemeClr val="lt1"/>
                  </a:solidFill>
                  <a:latin typeface="Calibri" panose="020F0502020204030204" pitchFamily="34" charset="0"/>
                  <a:ea typeface="Montserrat"/>
                  <a:cs typeface="Calibri" panose="020F0502020204030204" pitchFamily="34" charset="0"/>
                  <a:sym typeface="Montserrat"/>
                </a:endParaRPr>
              </a:p>
            </p:txBody>
          </p:sp>
          <p:grpSp>
            <p:nvGrpSpPr>
              <p:cNvPr id="182" name="Google Shape;182;p20"/>
              <p:cNvGrpSpPr/>
              <p:nvPr/>
            </p:nvGrpSpPr>
            <p:grpSpPr>
              <a:xfrm>
                <a:off x="534573" y="2935895"/>
                <a:ext cx="6939915" cy="3418256"/>
                <a:chOff x="534573" y="2935895"/>
                <a:chExt cx="6939915" cy="3418256"/>
              </a:xfrm>
            </p:grpSpPr>
            <p:sp>
              <p:nvSpPr>
                <p:cNvPr id="183" name="Google Shape;183;p20"/>
                <p:cNvSpPr/>
                <p:nvPr/>
              </p:nvSpPr>
              <p:spPr>
                <a:xfrm>
                  <a:off x="534573" y="3005161"/>
                  <a:ext cx="6939915" cy="3348990"/>
                </a:xfrm>
                <a:prstGeom prst="rect">
                  <a:avLst/>
                </a:prstGeom>
                <a:gradFill>
                  <a:gsLst>
                    <a:gs pos="0">
                      <a:schemeClr val="accent4"/>
                    </a:gs>
                    <a:gs pos="44000">
                      <a:srgbClr val="41258C"/>
                    </a:gs>
                    <a:gs pos="100000">
                      <a:srgbClr val="32017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84" name="Google Shape;184;p20"/>
                <p:cNvSpPr txBox="1"/>
                <p:nvPr/>
              </p:nvSpPr>
              <p:spPr>
                <a:xfrm>
                  <a:off x="546979" y="2935895"/>
                  <a:ext cx="6927509" cy="332168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just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5.1.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Същност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на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GDPR</a:t>
                  </a:r>
                </a:p>
                <a:p>
                  <a:pPr marL="0" marR="0" lvl="0" indent="0" algn="just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General Data Protection Regulation е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общ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регламент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за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защита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.</a:t>
                  </a:r>
                  <a:r>
                    <a:rPr lang="bg-BG" alt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Цели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да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се</a:t>
                  </a:r>
                  <a:r>
                    <a:rPr lang="bg-BG" alt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постигне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по-голяма</a:t>
                  </a:r>
                  <a:r>
                    <a:rPr lang="bg-BG" alt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“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прозрачност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”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за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хората</a:t>
                  </a:r>
                  <a:r>
                    <a:rPr lang="bg-BG" alt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,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относно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събирането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на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данни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от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организациите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за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тях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и</a:t>
                  </a:r>
                  <a:r>
                    <a:rPr lang="bg-BG" alt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за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това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,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за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какво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ги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използват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,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както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и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да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се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даде</a:t>
                  </a:r>
                  <a:r>
                    <a:rPr lang="bg-BG" alt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възможност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на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човека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да</a:t>
                  </a:r>
                  <a:r>
                    <a:rPr lang="bg-BG" alt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предотврати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ненужното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събиране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на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данни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.</a:t>
                  </a:r>
                </a:p>
                <a:p>
                  <a:pPr marL="0" marR="0" lvl="0" indent="0" algn="just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endParaRPr>
                </a:p>
                <a:p>
                  <a:pPr marL="0" marR="0" lvl="0" indent="0" algn="just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5.2.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Предназначение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на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проекта</a:t>
                  </a:r>
                  <a:endParaRPr lang="en-US" b="0" i="0" dirty="0">
                    <a:solidFill>
                      <a:schemeClr val="lt1"/>
                    </a:solidFill>
                    <a:latin typeface="Calibri" panose="020F0502020204030204" charset="0"/>
                    <a:ea typeface="Montserrat"/>
                    <a:cs typeface="Calibri" panose="020F0502020204030204" charset="0"/>
                    <a:sym typeface="Montserrat"/>
                  </a:endParaRPr>
                </a:p>
                <a:p>
                  <a:pPr marL="0" marR="0" lvl="0" indent="0" algn="just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bg-BG" alt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З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ащита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на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личните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данни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на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физическите</a:t>
                  </a:r>
                  <a:r>
                    <a:rPr lang="bg-BG" alt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лица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,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намиращи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се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на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територията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</a:t>
                  </a:r>
                  <a:r>
                    <a:rPr lang="en-US" b="0" i="0" dirty="0" err="1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на</a:t>
                  </a:r>
                  <a:r>
                    <a:rPr 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 ЕС</a:t>
                  </a:r>
                  <a:r>
                    <a:rPr lang="bg-BG" altLang="en-US" b="0" i="0" dirty="0">
                      <a:solidFill>
                        <a:schemeClr val="lt1"/>
                      </a:solidFill>
                      <a:latin typeface="Calibri" panose="020F0502020204030204" charset="0"/>
                      <a:ea typeface="Montserrat"/>
                      <a:cs typeface="Calibri" panose="020F0502020204030204" charset="0"/>
                      <a:sym typeface="Montserrat"/>
                    </a:rPr>
                    <a:t>. Общият Регламент за защитата на данните въвежда изисквания, касаещи потока на лични данни в публичния и частния сектор.</a:t>
                  </a:r>
                </a:p>
              </p:txBody>
            </p:sp>
          </p:grp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1"/>
          <p:cNvGrpSpPr/>
          <p:nvPr/>
        </p:nvGrpSpPr>
        <p:grpSpPr>
          <a:xfrm>
            <a:off x="318721" y="464161"/>
            <a:ext cx="11554558" cy="2600325"/>
            <a:chOff x="523874" y="464161"/>
            <a:chExt cx="11554558" cy="2600325"/>
          </a:xfrm>
        </p:grpSpPr>
        <p:pic>
          <p:nvPicPr>
            <p:cNvPr id="190" name="Google Shape;190;p21" descr="Photo padlock with keyhole in data security on circuit modern safety digital concept"/>
            <p:cNvPicPr preferRelativeResize="0"/>
            <p:nvPr/>
          </p:nvPicPr>
          <p:blipFill rotWithShape="1">
            <a:blip r:embed="rId3"/>
            <a:srcRect l="6549"/>
            <a:stretch>
              <a:fillRect/>
            </a:stretch>
          </p:blipFill>
          <p:spPr>
            <a:xfrm>
              <a:off x="6506307" y="464161"/>
              <a:ext cx="5572125" cy="2600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1" descr="Photo shield with padlock icon cyber attack block cyber data and information privacy concept"/>
            <p:cNvPicPr preferRelativeResize="0"/>
            <p:nvPr/>
          </p:nvPicPr>
          <p:blipFill rotWithShape="1">
            <a:blip r:embed="rId4"/>
            <a:srcRect l="10316"/>
            <a:stretch>
              <a:fillRect/>
            </a:stretch>
          </p:blipFill>
          <p:spPr>
            <a:xfrm>
              <a:off x="523874" y="464161"/>
              <a:ext cx="5572125" cy="26003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21"/>
          <p:cNvGrpSpPr/>
          <p:nvPr/>
        </p:nvGrpSpPr>
        <p:grpSpPr>
          <a:xfrm>
            <a:off x="592495" y="3696250"/>
            <a:ext cx="11155800" cy="2361842"/>
            <a:chOff x="-209911" y="3429000"/>
            <a:chExt cx="11155800" cy="2361842"/>
          </a:xfrm>
        </p:grpSpPr>
        <p:sp>
          <p:nvSpPr>
            <p:cNvPr id="193" name="Google Shape;193;p21"/>
            <p:cNvSpPr txBox="1"/>
            <p:nvPr/>
          </p:nvSpPr>
          <p:spPr>
            <a:xfrm>
              <a:off x="-209911" y="3429000"/>
              <a:ext cx="11155800" cy="6309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dirty="0">
                  <a:solidFill>
                    <a:schemeClr val="lt1"/>
                  </a:solidFill>
                  <a:latin typeface="Calibri" panose="020F0502020204030204" pitchFamily="34" charset="0"/>
                  <a:ea typeface="Montserrat"/>
                  <a:cs typeface="Calibri" panose="020F0502020204030204" pitchFamily="34" charset="0"/>
                  <a:sym typeface="Montserrat"/>
                </a:rPr>
                <a:t>ТРЕТИ РАЗДЕЛ - ЗАКЛЮЧЕНИЕ </a:t>
              </a:r>
              <a:endParaRPr sz="3500" b="1" dirty="0">
                <a:solidFill>
                  <a:schemeClr val="lt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endParaRPr>
            </a:p>
          </p:txBody>
        </p:sp>
        <p:sp>
          <p:nvSpPr>
            <p:cNvPr id="194" name="Google Shape;194;p21"/>
            <p:cNvSpPr txBox="1"/>
            <p:nvPr/>
          </p:nvSpPr>
          <p:spPr>
            <a:xfrm>
              <a:off x="-148951" y="4313555"/>
              <a:ext cx="10638155" cy="1477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Поддържането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на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постоянно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внимание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и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активно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участие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в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киберсигурността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на</a:t>
              </a:r>
              <a:r>
                <a:rPr lang="bg-BG" alt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лично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ниво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са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от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съществено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значение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,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за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да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гарантираме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,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че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нашите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системи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са</a:t>
              </a:r>
              <a:r>
                <a:rPr lang="bg-BG" alt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защитени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и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сигурни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срещу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различни</a:t>
              </a:r>
              <a:r>
                <a:rPr lang="bg-BG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те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видове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заплахи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от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страна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на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злонамерени</a:t>
              </a:r>
              <a:r>
                <a:rPr lang="bg-BG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те</a:t>
              </a:r>
              <a:r>
                <a:rPr lang="bg-BG" alt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b="0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хакери</a:t>
              </a:r>
              <a:r>
                <a:rPr lang="en-US" b="0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.</a:t>
              </a: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1" i="0" dirty="0">
                <a:solidFill>
                  <a:schemeClr val="lt1"/>
                </a:solidFill>
                <a:latin typeface="Calibri" panose="020F0502020204030204" charset="0"/>
                <a:ea typeface="Montserrat"/>
                <a:cs typeface="Calibri" panose="020F0502020204030204" charset="0"/>
                <a:sym typeface="Montserrat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Защото</a:t>
              </a:r>
              <a:r>
                <a:rPr lang="en-US" sz="1600" b="1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в </a:t>
              </a:r>
              <a:r>
                <a:rPr lang="en-US" sz="1600" b="1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свят</a:t>
              </a:r>
              <a:r>
                <a:rPr lang="en-US" sz="1600" b="1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, в </a:t>
              </a:r>
              <a:r>
                <a:rPr lang="en-US" sz="1600" b="1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който</a:t>
              </a:r>
              <a:r>
                <a:rPr lang="en-US" sz="1600" b="1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sz="1600" b="1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данните</a:t>
              </a:r>
              <a:r>
                <a:rPr lang="en-US" sz="1600" b="1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са </a:t>
              </a:r>
              <a:r>
                <a:rPr lang="en-US" sz="1600" b="1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всичко</a:t>
              </a:r>
              <a:r>
                <a:rPr lang="en-US" sz="1600" b="1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, </a:t>
              </a:r>
              <a:r>
                <a:rPr lang="en-US" sz="1600" b="1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защитата</a:t>
              </a:r>
              <a:r>
                <a:rPr lang="en-US" sz="1600" b="1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sz="1600" b="1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им</a:t>
              </a:r>
              <a:r>
                <a:rPr lang="en-US" sz="1600" b="1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е </a:t>
              </a:r>
              <a:r>
                <a:rPr lang="en-US" sz="1600" b="1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ключът</a:t>
              </a:r>
              <a:r>
                <a:rPr lang="en-US" sz="1600" b="1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sz="1600" b="1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към</a:t>
              </a:r>
              <a:r>
                <a:rPr lang="bg-BG" altLang="en-US" sz="1600" b="1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sz="1600" b="1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нашето</a:t>
              </a:r>
              <a:r>
                <a:rPr lang="en-US" sz="1600" b="1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 </a:t>
              </a:r>
              <a:r>
                <a:rPr lang="en-US" sz="1600" b="1" i="0" dirty="0" err="1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бъдеще</a:t>
              </a:r>
              <a:r>
                <a:rPr lang="en-US" sz="1600" b="1" i="0" dirty="0">
                  <a:solidFill>
                    <a:schemeClr val="lt1"/>
                  </a:solidFill>
                  <a:latin typeface="Calibri" panose="020F0502020204030204" charset="0"/>
                  <a:ea typeface="Montserrat"/>
                  <a:cs typeface="Calibri" panose="020F0502020204030204" charset="0"/>
                  <a:sym typeface="Montserrat"/>
                </a:rPr>
                <a:t>!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47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080C39"/>
      </a:accent1>
      <a:accent2>
        <a:srgbClr val="18297E"/>
      </a:accent2>
      <a:accent3>
        <a:srgbClr val="41258C"/>
      </a:accent3>
      <a:accent4>
        <a:srgbClr val="320175"/>
      </a:accent4>
      <a:accent5>
        <a:srgbClr val="2993FF"/>
      </a:accent5>
      <a:accent6>
        <a:srgbClr val="7F739A"/>
      </a:accent6>
      <a:hlink>
        <a:srgbClr val="FFFFFF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727</Words>
  <Application>Microsoft Office PowerPoint</Application>
  <PresentationFormat>Широк екран</PresentationFormat>
  <Paragraphs>96</Paragraphs>
  <Slides>10</Slides>
  <Notes>10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4" baseType="lpstr">
      <vt:lpstr>Montserrat</vt:lpstr>
      <vt:lpstr>Arial</vt:lpstr>
      <vt:lpstr>Calibri</vt:lpstr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/>
  <cp:lastModifiedBy>PC</cp:lastModifiedBy>
  <cp:revision>13</cp:revision>
  <dcterms:created xsi:type="dcterms:W3CDTF">2024-01-27T21:09:00Z</dcterms:created>
  <dcterms:modified xsi:type="dcterms:W3CDTF">2024-03-15T09:19:26Z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14D2A7196AFB46E7978419153BB68290</vt:lpwstr>
  </property>
  <property fmtid="{D5CDD505-2E9C-101B-9397-08002B2CF9AE}" pid="3" name="KSOProductBuildVer">
    <vt:lpwstr>1033-11.2.0.11225</vt:lpwstr>
  </property>
</Properties>
</file>